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707" r:id="rId3"/>
    <p:sldId id="713" r:id="rId4"/>
    <p:sldId id="712" r:id="rId5"/>
    <p:sldId id="704" r:id="rId6"/>
    <p:sldId id="708" r:id="rId7"/>
    <p:sldId id="709" r:id="rId8"/>
    <p:sldId id="711" r:id="rId9"/>
  </p:sldIdLst>
  <p:sldSz cx="9144000" cy="6858000" type="screen4x3"/>
  <p:notesSz cx="6797675" cy="992822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CC3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6029" autoAdjust="0"/>
    <p:restoredTop sz="92762" autoAdjust="0"/>
  </p:normalViewPr>
  <p:slideViewPr>
    <p:cSldViewPr>
      <p:cViewPr>
        <p:scale>
          <a:sx n="126" d="100"/>
          <a:sy n="126" d="100"/>
        </p:scale>
        <p:origin x="-1194" y="-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330" tIns="45665" rIns="91330" bIns="45665" rtlCol="0"/>
          <a:lstStyle>
            <a:lvl1pPr algn="l" eaLnBrk="1" hangingPunct="1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330" tIns="45665" rIns="91330" bIns="45665" rtlCol="0"/>
          <a:lstStyle>
            <a:lvl1pPr algn="r" eaLnBrk="1" hangingPunct="1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8D9E863-AF5E-4448-819F-2038F9148698}" type="datetimeFigureOut">
              <a:rPr lang="ru-RU"/>
              <a:pPr>
                <a:defRPr/>
              </a:pPr>
              <a:t>26.01.2018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330" tIns="45665" rIns="91330" bIns="45665" rtlCol="0" anchor="b"/>
          <a:lstStyle>
            <a:lvl1pPr algn="l" eaLnBrk="1" hangingPunct="1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wrap="square" lIns="91330" tIns="45665" rIns="91330" bIns="45665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9E623FC8-9DF9-4C69-B104-E1301367B92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703662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310" tIns="45655" rIns="91310" bIns="45655" rtlCol="0"/>
          <a:lstStyle>
            <a:lvl1pPr algn="l" eaLnBrk="1" hangingPunct="1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310" tIns="45655" rIns="91310" bIns="45655" rtlCol="0"/>
          <a:lstStyle>
            <a:lvl1pPr algn="r" eaLnBrk="1" hangingPunct="1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E8B5A79F-BC2F-4CA9-BE19-CB5880B00D35}" type="datetimeFigureOut">
              <a:rPr lang="ru-RU"/>
              <a:pPr>
                <a:defRPr/>
              </a:pPr>
              <a:t>26.01.2018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4113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310" tIns="45655" rIns="91310" bIns="45655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1038" y="4716463"/>
            <a:ext cx="5437187" cy="4467225"/>
          </a:xfrm>
          <a:prstGeom prst="rect">
            <a:avLst/>
          </a:prstGeom>
        </p:spPr>
        <p:txBody>
          <a:bodyPr vert="horz" lIns="91310" tIns="45655" rIns="91310" bIns="45655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310" tIns="45655" rIns="91310" bIns="45655" rtlCol="0" anchor="b"/>
          <a:lstStyle>
            <a:lvl1pPr algn="l" eaLnBrk="1" hangingPunct="1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wrap="square" lIns="91310" tIns="45655" rIns="91310" bIns="45655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161BAC2F-C16C-42A3-B00C-0455C7F4CB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7674254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024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BFF6B6D-F3BC-492D-BEEC-7C703618980E}" type="slidenum">
              <a:rPr lang="ru-RU" altLang="ru-RU"/>
              <a:pPr/>
              <a:t>1</a:t>
            </a:fld>
            <a:endParaRPr lang="ru-RU" alt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923C87-BEA1-42EF-BA4B-0CC07396F3D1}" type="datetime1">
              <a:rPr lang="ru-RU"/>
              <a:pPr>
                <a:defRPr/>
              </a:pPr>
              <a:t>26.01.2018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41F766-423A-4FBE-BDB8-31541271BEF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AF6D06-7C75-45E8-9939-170B8615B720}" type="datetime1">
              <a:rPr lang="ru-RU"/>
              <a:pPr>
                <a:defRPr/>
              </a:pPr>
              <a:t>26.01.2018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FC9DEF-C536-4FCD-B71C-72B407AF77A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918E8E-8472-4ABC-B10B-C49458562F33}" type="datetime1">
              <a:rPr lang="ru-RU"/>
              <a:pPr>
                <a:defRPr/>
              </a:pPr>
              <a:t>26.01.2018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5FF79F-EBC9-4141-85BF-5777073A14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30A78E-6B74-4FB1-8879-BC4DF39752D4}" type="datetime1">
              <a:rPr lang="ru-RU"/>
              <a:pPr>
                <a:defRPr/>
              </a:pPr>
              <a:t>26.01.2018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C57B2D-FF73-4A9E-8A42-356825CD88D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FECA1E-16A1-4455-84DB-5D9A6472323F}" type="datetime1">
              <a:rPr lang="ru-RU"/>
              <a:pPr>
                <a:defRPr/>
              </a:pPr>
              <a:t>26.01.2018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04D612-73EC-4241-8ABD-A26E9AA86C3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7C30F8-E95C-4FC2-AB24-DCFDD27083DB}" type="datetime1">
              <a:rPr lang="ru-RU"/>
              <a:pPr>
                <a:defRPr/>
              </a:pPr>
              <a:t>26.01.2018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6DE807-36AF-4572-B356-5DE13B43C11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1A1694-6283-486D-91FE-6948821AF7A1}" type="datetime1">
              <a:rPr lang="ru-RU"/>
              <a:pPr>
                <a:defRPr/>
              </a:pPr>
              <a:t>26.01.2018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5C1AD1-0B57-4800-92BB-4ED5BF46539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918109-4CAB-49CA-995B-BB9E6567C396}" type="datetime1">
              <a:rPr lang="ru-RU"/>
              <a:pPr>
                <a:defRPr/>
              </a:pPr>
              <a:t>26.01.2018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56BE63-E19D-4D4C-B692-1D5D65DB739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97FC95-E168-479A-9B2E-63423CD5430E}" type="datetime1">
              <a:rPr lang="ru-RU"/>
              <a:pPr>
                <a:defRPr/>
              </a:pPr>
              <a:t>26.01.2018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676436-1258-43F7-AD57-A16B8CA233F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2D75A3-40E1-439B-AB33-45C59852E277}" type="datetime1">
              <a:rPr lang="ru-RU"/>
              <a:pPr>
                <a:defRPr/>
              </a:pPr>
              <a:t>26.01.2018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7F1F2F-1A68-490C-9E87-C1222BF38A8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26A647-B6EC-420B-8130-F3E11DA5AFC5}" type="datetime1">
              <a:rPr lang="ru-RU"/>
              <a:pPr>
                <a:defRPr/>
              </a:pPr>
              <a:t>26.01.2018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E823F2-B560-4582-8C9E-301588C5983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1403C66-AEF1-4F2F-B60E-4EC01E4EE5AF}" type="datetime1">
              <a:rPr lang="ru-RU"/>
              <a:pPr>
                <a:defRPr/>
              </a:pPr>
              <a:t>26.01.2018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539E2F93-9FC5-4A7D-BB34-949A4FF2BF6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jpe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11" Type="http://schemas.openxmlformats.org/officeDocument/2006/relationships/image" Target="../media/image15.jpe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6288355"/>
            <a:ext cx="1208758" cy="569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4" name="Picture 16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187625" y="6309304"/>
            <a:ext cx="1008111" cy="54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5" name="Picture 17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2195736" y="6309321"/>
            <a:ext cx="142435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6" name="Picture 18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563888" y="6371106"/>
            <a:ext cx="1296144" cy="4868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13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4860032" y="6288354"/>
            <a:ext cx="1208758" cy="569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16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6047657" y="6309303"/>
            <a:ext cx="1008111" cy="54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17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055768" y="6309320"/>
            <a:ext cx="142435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18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r="44438"/>
          <a:stretch>
            <a:fillRect/>
          </a:stretch>
        </p:blipFill>
        <p:spPr bwMode="auto">
          <a:xfrm>
            <a:off x="8423920" y="6381328"/>
            <a:ext cx="720080" cy="486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8" name="Picture 1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75050" y="441325"/>
            <a:ext cx="2095500" cy="209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9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461963" y="3573463"/>
            <a:ext cx="8321675" cy="1662112"/>
          </a:xfrm>
        </p:spPr>
        <p:txBody>
          <a:bodyPr/>
          <a:lstStyle/>
          <a:p>
            <a:pPr eaLnBrk="1" hangingPunct="1"/>
            <a:r>
              <a:rPr lang="ru-RU" altLang="ru-RU" sz="4000" smtClean="0">
                <a:solidFill>
                  <a:schemeClr val="tx2"/>
                </a:solidFill>
              </a:rPr>
              <a:t>Особенности оформления трудовых отношений в цифровой экономике</a:t>
            </a:r>
            <a:r>
              <a:rPr lang="ru-RU" altLang="ru-RU" sz="4000" b="1" smtClean="0">
                <a:solidFill>
                  <a:schemeClr val="tx2"/>
                </a:solidFill>
              </a:rPr>
              <a:t/>
            </a:r>
            <a:br>
              <a:rPr lang="ru-RU" altLang="ru-RU" sz="4000" b="1" smtClean="0">
                <a:solidFill>
                  <a:schemeClr val="tx2"/>
                </a:solidFill>
              </a:rPr>
            </a:br>
            <a:r>
              <a:rPr lang="ru-RU" altLang="ru-RU" sz="4000" b="1" smtClean="0">
                <a:solidFill>
                  <a:schemeClr val="tx2"/>
                </a:solidFill>
              </a:rPr>
              <a:t/>
            </a:r>
            <a:br>
              <a:rPr lang="ru-RU" altLang="ru-RU" sz="4000" b="1" smtClean="0">
                <a:solidFill>
                  <a:schemeClr val="tx2"/>
                </a:solidFill>
              </a:rPr>
            </a:br>
            <a:r>
              <a:rPr lang="ru-RU" altLang="ru-RU" sz="2400" smtClean="0">
                <a:solidFill>
                  <a:schemeClr val="tx2"/>
                </a:solidFill>
              </a:rPr>
              <a:t/>
            </a:r>
            <a:br>
              <a:rPr lang="ru-RU" altLang="ru-RU" sz="2400" smtClean="0">
                <a:solidFill>
                  <a:schemeClr val="tx2"/>
                </a:solidFill>
              </a:rPr>
            </a:br>
            <a:r>
              <a:rPr lang="ru-RU" altLang="ru-RU" sz="2400" smtClean="0">
                <a:solidFill>
                  <a:schemeClr val="tx2"/>
                </a:solidFill>
              </a:rPr>
              <a:t/>
            </a:r>
            <a:br>
              <a:rPr lang="ru-RU" altLang="ru-RU" sz="2400" smtClean="0">
                <a:solidFill>
                  <a:schemeClr val="tx2"/>
                </a:solidFill>
              </a:rPr>
            </a:br>
            <a:r>
              <a:rPr lang="ru-RU" altLang="ru-RU" sz="1600" smtClean="0">
                <a:solidFill>
                  <a:schemeClr val="tx2"/>
                </a:solidFill>
              </a:rPr>
              <a:t>25 января 2018 год </a:t>
            </a:r>
            <a:br>
              <a:rPr lang="ru-RU" altLang="ru-RU" sz="1600" smtClean="0">
                <a:solidFill>
                  <a:schemeClr val="tx2"/>
                </a:solidFill>
              </a:rPr>
            </a:br>
            <a:r>
              <a:rPr lang="ru-RU" altLang="ru-RU" sz="1600" smtClean="0">
                <a:solidFill>
                  <a:schemeClr val="tx2"/>
                </a:solidFill>
              </a:rPr>
              <a:t/>
            </a:r>
            <a:br>
              <a:rPr lang="ru-RU" altLang="ru-RU" sz="1600" smtClean="0">
                <a:solidFill>
                  <a:schemeClr val="tx2"/>
                </a:solidFill>
              </a:rPr>
            </a:br>
            <a:r>
              <a:rPr lang="ru-RU" altLang="ru-RU" sz="1600" smtClean="0">
                <a:solidFill>
                  <a:schemeClr val="tx2"/>
                </a:solidFill>
              </a:rPr>
              <a:t>          </a:t>
            </a:r>
            <a:br>
              <a:rPr lang="ru-RU" altLang="ru-RU" sz="1600" smtClean="0">
                <a:solidFill>
                  <a:schemeClr val="tx2"/>
                </a:solidFill>
              </a:rPr>
            </a:br>
            <a:r>
              <a:rPr lang="ru-RU" altLang="ru-RU" sz="1600" smtClean="0">
                <a:solidFill>
                  <a:schemeClr val="tx2"/>
                </a:solidFill>
              </a:rPr>
              <a:t/>
            </a:r>
            <a:br>
              <a:rPr lang="ru-RU" altLang="ru-RU" sz="1600" smtClean="0">
                <a:solidFill>
                  <a:schemeClr val="tx2"/>
                </a:solidFill>
              </a:rPr>
            </a:br>
            <a:endParaRPr lang="ru-RU" altLang="ru-RU" sz="1600" smtClean="0">
              <a:solidFill>
                <a:schemeClr val="tx2"/>
              </a:solidFill>
            </a:endParaRPr>
          </a:p>
        </p:txBody>
      </p:sp>
      <p:sp>
        <p:nvSpPr>
          <p:cNvPr id="2060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9000E94-4670-4D52-B3DF-E61FC32E4DC8}" type="slidenum">
              <a:rPr lang="ru-RU" altLang="ru-RU"/>
              <a:pPr/>
              <a:t>1</a:t>
            </a:fld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457200" y="230188"/>
            <a:ext cx="8229600" cy="636587"/>
          </a:xfrm>
        </p:spPr>
        <p:txBody>
          <a:bodyPr/>
          <a:lstStyle/>
          <a:p>
            <a:r>
              <a:rPr lang="ru-RU" altLang="ru-RU" sz="2800" dirty="0" smtClean="0">
                <a:solidFill>
                  <a:schemeClr val="tx2"/>
                </a:solidFill>
              </a:rPr>
              <a:t>План разработки нормативно-правовых актов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548680"/>
            <a:ext cx="8229600" cy="5576888"/>
          </a:xfrm>
        </p:spPr>
        <p:txBody>
          <a:bodyPr/>
          <a:lstStyle/>
          <a:p>
            <a:pPr marL="0" indent="0" algn="ctr">
              <a:buFont typeface="Arial" panose="020B0604020202020204" pitchFamily="34" charset="0"/>
              <a:buNone/>
              <a:defRPr/>
            </a:pPr>
            <a:endParaRPr lang="ru-RU" sz="2400" b="1" dirty="0" smtClean="0">
              <a:solidFill>
                <a:schemeClr val="tx2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  <a:defRPr/>
            </a:pPr>
            <a:r>
              <a:rPr lang="ru-RU" sz="2400" dirty="0" smtClean="0">
                <a:solidFill>
                  <a:schemeClr val="tx2"/>
                </a:solidFill>
              </a:rPr>
              <a:t>Программа «Цифровая экономика» (распоряжение  Правительства  РФ  от  28 июля  2017 года №1632-р)</a:t>
            </a:r>
          </a:p>
          <a:p>
            <a:pPr marL="0" indent="0" algn="ctr">
              <a:buFont typeface="Arial" panose="020B0604020202020204" pitchFamily="34" charset="0"/>
              <a:buNone/>
              <a:defRPr/>
            </a:pPr>
            <a:r>
              <a:rPr lang="ru-RU" sz="2000" b="1" i="1" dirty="0" smtClean="0">
                <a:solidFill>
                  <a:schemeClr val="tx2"/>
                </a:solidFill>
              </a:rPr>
              <a:t>Раздел  «Нормативное регулирование»:</a:t>
            </a:r>
          </a:p>
          <a:p>
            <a:pPr algn="just">
              <a:buNone/>
              <a:defRPr/>
            </a:pPr>
            <a:r>
              <a:rPr lang="ru-RU" sz="1800" dirty="0" smtClean="0">
                <a:solidFill>
                  <a:schemeClr val="tx2"/>
                </a:solidFill>
              </a:rPr>
              <a:t>       1)  </a:t>
            </a:r>
            <a:r>
              <a:rPr lang="ru-RU" sz="2000" dirty="0" smtClean="0">
                <a:solidFill>
                  <a:schemeClr val="tx2"/>
                </a:solidFill>
              </a:rPr>
              <a:t>Разработка </a:t>
            </a:r>
            <a:r>
              <a:rPr lang="ru-RU" sz="2000" b="1" dirty="0" smtClean="0">
                <a:solidFill>
                  <a:schemeClr val="tx2"/>
                </a:solidFill>
              </a:rPr>
              <a:t>законопроекта в части учета данных о трудовой деятельности работников в электронном виде   </a:t>
            </a:r>
            <a:r>
              <a:rPr lang="ru-RU" sz="2000" dirty="0" smtClean="0">
                <a:solidFill>
                  <a:schemeClr val="tx2"/>
                </a:solidFill>
              </a:rPr>
              <a:t>– декабрь 2018 года,  внесение законопроекта в Государственную Думу – февраль 2019 года </a:t>
            </a:r>
          </a:p>
          <a:p>
            <a:pPr marL="0" indent="0" algn="just">
              <a:buFont typeface="Arial" panose="020B0604020202020204" pitchFamily="34" charset="0"/>
              <a:buNone/>
              <a:defRPr/>
            </a:pPr>
            <a:r>
              <a:rPr lang="ru-RU" sz="2000" dirty="0" smtClean="0">
                <a:solidFill>
                  <a:schemeClr val="tx2"/>
                </a:solidFill>
              </a:rPr>
              <a:t>       2) Проект </a:t>
            </a:r>
            <a:r>
              <a:rPr lang="ru-RU" sz="2000" b="1" dirty="0" smtClean="0">
                <a:solidFill>
                  <a:schemeClr val="tx2"/>
                </a:solidFill>
              </a:rPr>
              <a:t>Концепции </a:t>
            </a:r>
            <a:r>
              <a:rPr lang="ru-RU" sz="2000" dirty="0" smtClean="0">
                <a:solidFill>
                  <a:schemeClr val="tx2"/>
                </a:solidFill>
              </a:rPr>
              <a:t>комплексного правового регулирования        отношений, возникающих в связи с развитием цифровой экономики, в </a:t>
            </a:r>
            <a:r>
              <a:rPr lang="ru-RU" sz="2000" b="1" dirty="0" smtClean="0">
                <a:solidFill>
                  <a:schemeClr val="tx2"/>
                </a:solidFill>
              </a:rPr>
              <a:t>том числе в части   кадрового документооборота    </a:t>
            </a:r>
            <a:r>
              <a:rPr lang="ru-RU" sz="2000" dirty="0" smtClean="0">
                <a:solidFill>
                  <a:schemeClr val="tx2"/>
                </a:solidFill>
              </a:rPr>
              <a:t>(декабрь 2018 г.):</a:t>
            </a:r>
          </a:p>
          <a:p>
            <a:pPr algn="just">
              <a:buNone/>
              <a:defRPr/>
            </a:pPr>
            <a:r>
              <a:rPr lang="ru-RU" sz="1800" dirty="0" smtClean="0">
                <a:solidFill>
                  <a:schemeClr val="tx2"/>
                </a:solidFill>
              </a:rPr>
              <a:t>         -  сформировать подходы; </a:t>
            </a:r>
          </a:p>
          <a:p>
            <a:pPr algn="just">
              <a:buNone/>
              <a:defRPr/>
            </a:pPr>
            <a:r>
              <a:rPr lang="ru-RU" sz="1800" dirty="0" smtClean="0">
                <a:solidFill>
                  <a:schemeClr val="tx2"/>
                </a:solidFill>
              </a:rPr>
              <a:t>         -  определить этапы и сроки подготовки нормативных актов, </a:t>
            </a:r>
            <a:r>
              <a:rPr lang="ru-RU" sz="1800" b="1" dirty="0" smtClean="0">
                <a:solidFill>
                  <a:schemeClr val="tx2"/>
                </a:solidFill>
              </a:rPr>
              <a:t>дающих право  </a:t>
            </a:r>
            <a:r>
              <a:rPr lang="ru-RU" sz="1800" dirty="0" smtClean="0">
                <a:solidFill>
                  <a:schemeClr val="tx2"/>
                </a:solidFill>
              </a:rPr>
              <a:t>работодателю ведения в электронном виде кадрового документооборота  в организации.</a:t>
            </a:r>
          </a:p>
        </p:txBody>
      </p:sp>
      <p:sp>
        <p:nvSpPr>
          <p:cNvPr id="3076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F095D73-64FE-4DC8-AAEB-AA533A1998A3}" type="slidenum">
              <a:rPr lang="ru-RU" altLang="ru-RU"/>
              <a:pPr/>
              <a:t>2</a:t>
            </a:fld>
            <a:endParaRPr lang="ru-RU" altLang="ru-RU"/>
          </a:p>
        </p:txBody>
      </p:sp>
      <p:pic>
        <p:nvPicPr>
          <p:cNvPr id="3077" name="Picture 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2663" y="1588"/>
            <a:ext cx="1428750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93763"/>
            <a:ext cx="8229600" cy="5630862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ru-RU" sz="2000" u="sng" dirty="0" smtClean="0">
                <a:solidFill>
                  <a:schemeClr val="tx2"/>
                </a:solidFill>
              </a:rPr>
              <a:t>Минтрудом России ведется работа по трем  направлениям:</a:t>
            </a:r>
          </a:p>
          <a:p>
            <a:pPr algn="just">
              <a:buFont typeface="Wingdings" panose="05000000000000000000" pitchFamily="2" charset="2"/>
              <a:buChar char="q"/>
              <a:defRPr/>
            </a:pPr>
            <a:r>
              <a:rPr lang="ru-RU" sz="2000" b="1" dirty="0" smtClean="0">
                <a:solidFill>
                  <a:schemeClr val="tx2"/>
                </a:solidFill>
              </a:rPr>
              <a:t>Электронная трудовая книжка</a:t>
            </a:r>
          </a:p>
          <a:p>
            <a:pPr algn="just">
              <a:buFont typeface="Wingdings" panose="05000000000000000000" pitchFamily="2" charset="2"/>
              <a:buChar char="q"/>
              <a:defRPr/>
            </a:pPr>
            <a:r>
              <a:rPr lang="ru-RU" sz="2000" b="1" dirty="0" smtClean="0">
                <a:solidFill>
                  <a:schemeClr val="tx2"/>
                </a:solidFill>
              </a:rPr>
              <a:t>кадровый документооборот в организации </a:t>
            </a:r>
            <a:r>
              <a:rPr lang="ru-RU" sz="2000" dirty="0" smtClean="0">
                <a:solidFill>
                  <a:schemeClr val="tx2"/>
                </a:solidFill>
              </a:rPr>
              <a:t>– на площадке РСПП с участием органов власти и экспертов ведется проработка новых механизмов применения кадрового документооборота </a:t>
            </a:r>
            <a:r>
              <a:rPr lang="ru-RU" sz="2000" b="1" dirty="0" smtClean="0">
                <a:solidFill>
                  <a:schemeClr val="tx2"/>
                </a:solidFill>
              </a:rPr>
              <a:t>в электронном виде</a:t>
            </a:r>
            <a:r>
              <a:rPr lang="ru-RU" sz="2000" dirty="0" smtClean="0">
                <a:solidFill>
                  <a:schemeClr val="tx2"/>
                </a:solidFill>
              </a:rPr>
              <a:t> и подготовка поправок в законодательство</a:t>
            </a:r>
          </a:p>
          <a:p>
            <a:pPr algn="just">
              <a:buFont typeface="Wingdings" panose="05000000000000000000" pitchFamily="2" charset="2"/>
              <a:buChar char="ü"/>
              <a:defRPr/>
            </a:pPr>
            <a:r>
              <a:rPr lang="ru-RU" sz="2000" dirty="0" smtClean="0">
                <a:solidFill>
                  <a:schemeClr val="tx2"/>
                </a:solidFill>
              </a:rPr>
              <a:t>прием/увольнение на работу, переводы, предоставление отпусков, учет рабочего времени, оплата труда, направление в командировки, инструктаж по технике безопасности, медосмотры, ознакомление с локальными нормативными актами, кадровыми документами, уведомление работников разного характера, изменение персональных данных работника.</a:t>
            </a:r>
          </a:p>
          <a:p>
            <a:pPr algn="just">
              <a:buFont typeface="Wingdings" panose="05000000000000000000" pitchFamily="2" charset="2"/>
              <a:buChar char="q"/>
              <a:defRPr/>
            </a:pPr>
            <a:r>
              <a:rPr lang="ru-RU" sz="2000" b="1" dirty="0" smtClean="0">
                <a:solidFill>
                  <a:schemeClr val="tx2"/>
                </a:solidFill>
              </a:rPr>
              <a:t>«Электронный надзор» (взаимодействие между работодателем и инспекциями по труду) </a:t>
            </a:r>
            <a:r>
              <a:rPr lang="ru-RU" sz="2000" dirty="0" smtClean="0">
                <a:solidFill>
                  <a:schemeClr val="tx2"/>
                </a:solidFill>
              </a:rPr>
              <a:t>– на базе </a:t>
            </a:r>
            <a:r>
              <a:rPr lang="ru-RU" sz="2000" dirty="0" err="1" smtClean="0">
                <a:solidFill>
                  <a:schemeClr val="tx2"/>
                </a:solidFill>
              </a:rPr>
              <a:t>Роструда</a:t>
            </a:r>
            <a:r>
              <a:rPr lang="ru-RU" sz="2000" dirty="0" smtClean="0">
                <a:solidFill>
                  <a:schemeClr val="tx2"/>
                </a:solidFill>
              </a:rPr>
              <a:t> с участием бизнеса и экспертов ведется работа по проработке вопросов подготовки изменений в нормативно-правовую базу</a:t>
            </a:r>
          </a:p>
        </p:txBody>
      </p:sp>
      <p:sp>
        <p:nvSpPr>
          <p:cNvPr id="7171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4330A1B-F568-4108-BEFA-CFAC8861F7B2}" type="slidenum">
              <a:rPr lang="ru-RU" altLang="ru-RU"/>
              <a:pPr/>
              <a:t>3</a:t>
            </a:fld>
            <a:endParaRPr lang="ru-RU" altLang="ru-RU"/>
          </a:p>
        </p:txBody>
      </p:sp>
      <p:sp>
        <p:nvSpPr>
          <p:cNvPr id="7172" name="Заголовок 1"/>
          <p:cNvSpPr>
            <a:spLocks noGrp="1"/>
          </p:cNvSpPr>
          <p:nvPr>
            <p:ph type="title"/>
          </p:nvPr>
        </p:nvSpPr>
        <p:spPr>
          <a:xfrm>
            <a:off x="250825" y="115888"/>
            <a:ext cx="8642350" cy="777875"/>
          </a:xfrm>
          <a:noFill/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altLang="ru-RU" sz="2000" b="1" dirty="0" smtClean="0">
                <a:solidFill>
                  <a:schemeClr val="tx2"/>
                </a:solidFill>
                <a:latin typeface="Arial" charset="0"/>
              </a:rPr>
              <a:t>Организация работы совместно </a:t>
            </a:r>
            <a:br>
              <a:rPr lang="ru-RU" altLang="ru-RU" sz="2000" b="1" dirty="0" smtClean="0">
                <a:solidFill>
                  <a:schemeClr val="tx2"/>
                </a:solidFill>
                <a:latin typeface="Arial" charset="0"/>
              </a:rPr>
            </a:br>
            <a:r>
              <a:rPr lang="ru-RU" altLang="ru-RU" sz="2000" b="1" dirty="0" smtClean="0">
                <a:solidFill>
                  <a:schemeClr val="tx2"/>
                </a:solidFill>
                <a:latin typeface="Arial" charset="0"/>
              </a:rPr>
              <a:t>с работодателями и профсоюзами</a:t>
            </a:r>
          </a:p>
        </p:txBody>
      </p:sp>
      <p:pic>
        <p:nvPicPr>
          <p:cNvPr id="7173" name="Picture 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2663" y="1588"/>
            <a:ext cx="1428750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Объект 2"/>
          <p:cNvSpPr>
            <a:spLocks noGrp="1"/>
          </p:cNvSpPr>
          <p:nvPr>
            <p:ph idx="1"/>
          </p:nvPr>
        </p:nvSpPr>
        <p:spPr>
          <a:xfrm>
            <a:off x="457200" y="765175"/>
            <a:ext cx="8362950" cy="5360988"/>
          </a:xfrm>
        </p:spPr>
        <p:txBody>
          <a:bodyPr/>
          <a:lstStyle/>
          <a:p>
            <a:pPr algn="just">
              <a:buFont typeface="Wingdings" panose="05000000000000000000" pitchFamily="2" charset="2"/>
              <a:buChar char="ü"/>
              <a:defRPr/>
            </a:pPr>
            <a:endParaRPr lang="ru-RU" altLang="ru-RU" sz="2400" dirty="0" smtClean="0">
              <a:solidFill>
                <a:schemeClr val="tx2"/>
              </a:solidFill>
            </a:endParaRPr>
          </a:p>
          <a:p>
            <a:pPr algn="just">
              <a:buFont typeface="Wingdings" panose="05000000000000000000" pitchFamily="2" charset="2"/>
              <a:buChar char="ü"/>
              <a:defRPr/>
            </a:pPr>
            <a:r>
              <a:rPr lang="ru-RU" altLang="ru-RU" sz="2400" dirty="0" smtClean="0">
                <a:solidFill>
                  <a:schemeClr val="tx2"/>
                </a:solidFill>
              </a:rPr>
              <a:t>вводимые нормы  не  должны   создавать дополнительные  издержки  для работодателей и работников</a:t>
            </a:r>
          </a:p>
          <a:p>
            <a:pPr algn="just">
              <a:buFont typeface="Wingdings" panose="05000000000000000000" pitchFamily="2" charset="2"/>
              <a:buChar char="ü"/>
              <a:defRPr/>
            </a:pPr>
            <a:endParaRPr lang="ru-RU" altLang="ru-RU" sz="2400" dirty="0" smtClean="0">
              <a:solidFill>
                <a:schemeClr val="tx2"/>
              </a:solidFill>
            </a:endParaRPr>
          </a:p>
          <a:p>
            <a:pPr algn="just">
              <a:buFont typeface="Wingdings" panose="05000000000000000000" pitchFamily="2" charset="2"/>
              <a:buChar char="ü"/>
              <a:defRPr/>
            </a:pPr>
            <a:r>
              <a:rPr lang="ru-RU" altLang="ru-RU" sz="2400" dirty="0" smtClean="0">
                <a:solidFill>
                  <a:schemeClr val="tx2"/>
                </a:solidFill>
              </a:rPr>
              <a:t>ведение на предприятии кадрового документооборота не должно приводить к тому, что  работник будет нести расходы  на  электронную цифровую подпись,  электронные устройства и т.д., и   не должно  происходить снижение гарантий</a:t>
            </a:r>
          </a:p>
          <a:p>
            <a:pPr algn="just">
              <a:buFont typeface="Wingdings" panose="05000000000000000000" pitchFamily="2" charset="2"/>
              <a:buChar char="ü"/>
              <a:defRPr/>
            </a:pPr>
            <a:endParaRPr lang="ru-RU" altLang="ru-RU" sz="2400" dirty="0" smtClean="0">
              <a:solidFill>
                <a:schemeClr val="tx2"/>
              </a:solidFill>
            </a:endParaRPr>
          </a:p>
          <a:p>
            <a:pPr algn="just">
              <a:buFont typeface="Wingdings" panose="05000000000000000000" pitchFamily="2" charset="2"/>
              <a:buChar char="ü"/>
              <a:defRPr/>
            </a:pPr>
            <a:r>
              <a:rPr lang="ru-RU" altLang="ru-RU" sz="2400" dirty="0" smtClean="0">
                <a:solidFill>
                  <a:schemeClr val="tx2"/>
                </a:solidFill>
              </a:rPr>
              <a:t>для работодателя  планируется ввести право,  а не обязанность   на ведение кадрового документооборота  в организации</a:t>
            </a:r>
          </a:p>
          <a:p>
            <a:pPr algn="just">
              <a:buFont typeface="Wingdings" panose="05000000000000000000" pitchFamily="2" charset="2"/>
              <a:buChar char="ü"/>
              <a:defRPr/>
            </a:pPr>
            <a:endParaRPr lang="ru-RU" altLang="ru-RU" sz="2400" dirty="0" smtClean="0">
              <a:solidFill>
                <a:schemeClr val="tx2"/>
              </a:solidFill>
            </a:endParaRPr>
          </a:p>
          <a:p>
            <a:pPr algn="just">
              <a:buFont typeface="Wingdings" panose="05000000000000000000" pitchFamily="2" charset="2"/>
              <a:buChar char="ü"/>
              <a:defRPr/>
            </a:pPr>
            <a:endParaRPr lang="ru-RU" altLang="ru-RU" sz="2400" dirty="0" smtClean="0">
              <a:solidFill>
                <a:schemeClr val="tx2"/>
              </a:solidFill>
            </a:endParaRPr>
          </a:p>
          <a:p>
            <a:pPr algn="just">
              <a:buFont typeface="Wingdings" panose="05000000000000000000" pitchFamily="2" charset="2"/>
              <a:buChar char="ü"/>
              <a:defRPr/>
            </a:pPr>
            <a:endParaRPr lang="ru-RU" altLang="ru-RU" sz="2400" dirty="0" smtClean="0">
              <a:solidFill>
                <a:schemeClr val="tx2"/>
              </a:solidFill>
            </a:endParaRPr>
          </a:p>
        </p:txBody>
      </p:sp>
      <p:sp>
        <p:nvSpPr>
          <p:cNvPr id="5123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1F2B106-6A51-45D5-9B3C-2989B1FE846C}" type="slidenum">
              <a:rPr lang="ru-RU" altLang="ru-RU"/>
              <a:pPr/>
              <a:t>4</a:t>
            </a:fld>
            <a:endParaRPr lang="ru-RU" altLang="ru-RU"/>
          </a:p>
        </p:txBody>
      </p:sp>
      <p:sp>
        <p:nvSpPr>
          <p:cNvPr id="5124" name="Заголовок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777875"/>
          </a:xfrm>
          <a:noFill/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altLang="ru-RU" sz="2000" b="1" dirty="0" smtClean="0">
                <a:solidFill>
                  <a:schemeClr val="tx2"/>
                </a:solidFill>
                <a:latin typeface="Arial" charset="0"/>
              </a:rPr>
              <a:t>Основные  принципы при разработке проектов</a:t>
            </a:r>
          </a:p>
        </p:txBody>
      </p:sp>
      <p:pic>
        <p:nvPicPr>
          <p:cNvPr id="5125" name="Picture 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2663" y="1588"/>
            <a:ext cx="1428750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2663" y="1588"/>
            <a:ext cx="1428750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Заголовок 1"/>
          <p:cNvSpPr>
            <a:spLocks/>
          </p:cNvSpPr>
          <p:nvPr/>
        </p:nvSpPr>
        <p:spPr bwMode="auto">
          <a:xfrm>
            <a:off x="468313" y="204788"/>
            <a:ext cx="8545512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lnSpc>
                <a:spcPct val="80000"/>
              </a:lnSpc>
            </a:pPr>
            <a:r>
              <a:rPr lang="ru-RU" altLang="ru-RU" sz="2000" b="1" dirty="0">
                <a:solidFill>
                  <a:schemeClr val="tx2"/>
                </a:solidFill>
              </a:rPr>
              <a:t>«ЭЛЕКТРОННАЯ ТРУДОВАЯ КНИЖКА</a:t>
            </a:r>
            <a:r>
              <a:rPr lang="ru-RU" altLang="ru-RU" sz="2000" b="1" dirty="0" smtClean="0">
                <a:solidFill>
                  <a:schemeClr val="tx2"/>
                </a:solidFill>
              </a:rPr>
              <a:t>»  </a:t>
            </a:r>
            <a:endParaRPr lang="ru-RU" altLang="ru-RU" sz="2000" b="1" dirty="0">
              <a:solidFill>
                <a:schemeClr val="tx2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27100" y="4673600"/>
            <a:ext cx="2252663" cy="1362075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29" name="Прямоугольник 28"/>
          <p:cNvSpPr/>
          <p:nvPr/>
        </p:nvSpPr>
        <p:spPr>
          <a:xfrm>
            <a:off x="1585913" y="1858963"/>
            <a:ext cx="6119812" cy="238601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400" dirty="0" smtClean="0"/>
              <a:t>Фамилия, имя, отчество</a:t>
            </a:r>
            <a:endParaRPr lang="ru-RU" sz="1400" dirty="0"/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400" dirty="0"/>
              <a:t>Дата рождения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400" dirty="0"/>
              <a:t>Образование, профессия (специальность)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400" dirty="0"/>
              <a:t>Сведения о приеме на работу, о переводах на другую постоянную работу и об увольнении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400" dirty="0"/>
              <a:t>Сведения о квалификации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400" dirty="0">
                <a:solidFill>
                  <a:schemeClr val="bg1"/>
                </a:solidFill>
              </a:rPr>
              <a:t>Номера документов-оснований для внесения изменений в кадровую документацию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400" dirty="0">
                <a:solidFill>
                  <a:schemeClr val="bg1"/>
                </a:solidFill>
              </a:rPr>
              <a:t>Сведения о награждении, произведенном работодателем</a:t>
            </a:r>
          </a:p>
        </p:txBody>
      </p:sp>
      <p:pic>
        <p:nvPicPr>
          <p:cNvPr id="4102" name="Рисунок 10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54788" y="5130800"/>
            <a:ext cx="2270125" cy="158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Рисунок 79"/>
          <p:cNvPicPr>
            <a:picLocks noChangeAspect="1"/>
          </p:cNvPicPr>
          <p:nvPr/>
        </p:nvPicPr>
        <p:blipFill>
          <a:blip r:embed="rId5" cstate="print"/>
          <a:srcRect t="18806" r="65501" b="13676"/>
          <a:stretch>
            <a:fillRect/>
          </a:stretch>
        </p:blipFill>
        <p:spPr bwMode="auto">
          <a:xfrm>
            <a:off x="8328025" y="5280025"/>
            <a:ext cx="265113" cy="236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Скругленный прямоугольник 18"/>
          <p:cNvSpPr/>
          <p:nvPr/>
        </p:nvSpPr>
        <p:spPr>
          <a:xfrm>
            <a:off x="6656388" y="5499100"/>
            <a:ext cx="2098675" cy="254000"/>
          </a:xfrm>
          <a:prstGeom prst="round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dirty="0">
                <a:solidFill>
                  <a:schemeClr val="bg1">
                    <a:lumMod val="50000"/>
                  </a:schemeClr>
                </a:solidFill>
              </a:rPr>
              <a:t>ВАША ЭЛЕКТРОННАЯ ТРУДОВАЯ КНИЖКА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6873875" y="5721350"/>
            <a:ext cx="1387475" cy="230188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РАСПЕЧАТАТЬ?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6873875" y="5972175"/>
            <a:ext cx="1387475" cy="230188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ОТКРЫТЬ ДОСТУП?</a:t>
            </a:r>
          </a:p>
        </p:txBody>
      </p:sp>
      <p:pic>
        <p:nvPicPr>
          <p:cNvPr id="22" name="Рисунок 83"/>
          <p:cNvPicPr>
            <a:picLocks noChangeAspect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  <a:extLst/>
          </a:blip>
          <a:srcRect/>
          <a:stretch>
            <a:fillRect/>
          </a:stretch>
        </p:blipFill>
        <p:spPr bwMode="auto">
          <a:xfrm>
            <a:off x="8302424" y="5687815"/>
            <a:ext cx="325878" cy="297253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23" name="Рисунок 84"/>
          <p:cNvPicPr>
            <a:picLocks noChangeAspect="1"/>
          </p:cNvPicPr>
          <p:nvPr/>
        </p:nvPicPr>
        <p:blipFill>
          <a:blip r:embed="rId7" cstate="print">
            <a:duotone>
              <a:schemeClr val="bg2">
                <a:shade val="45000"/>
                <a:satMod val="135000"/>
              </a:schemeClr>
              <a:prstClr val="white"/>
            </a:duotone>
            <a:extLst/>
          </a:blip>
          <a:srcRect/>
          <a:stretch>
            <a:fillRect/>
          </a:stretch>
        </p:blipFill>
        <p:spPr bwMode="auto">
          <a:xfrm>
            <a:off x="8296738" y="5966164"/>
            <a:ext cx="325878" cy="236350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4109" name="Заголовок 1"/>
          <p:cNvSpPr>
            <a:spLocks/>
          </p:cNvSpPr>
          <p:nvPr/>
        </p:nvSpPr>
        <p:spPr bwMode="auto">
          <a:xfrm>
            <a:off x="28575" y="1108075"/>
            <a:ext cx="9013825" cy="77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lnSpc>
                <a:spcPct val="80000"/>
              </a:lnSpc>
            </a:pPr>
            <a:r>
              <a:rPr lang="ru-RU" altLang="ru-RU" sz="2000">
                <a:solidFill>
                  <a:schemeClr val="tx2"/>
                </a:solidFill>
              </a:rPr>
              <a:t>ТРУДОВАЯ КНИЖКА - 20</a:t>
            </a:r>
            <a:r>
              <a:rPr lang="en-US" altLang="ru-RU" sz="2000">
                <a:solidFill>
                  <a:schemeClr val="tx2"/>
                </a:solidFill>
              </a:rPr>
              <a:t>17</a:t>
            </a:r>
            <a:r>
              <a:rPr lang="ru-RU" altLang="ru-RU" sz="2000">
                <a:solidFill>
                  <a:schemeClr val="tx2"/>
                </a:solidFill>
              </a:rPr>
              <a:t> / ЭЛЕКТРОННАЯ ТРУДОВАЯ КНИЖКА - 20</a:t>
            </a:r>
            <a:r>
              <a:rPr lang="en-US" altLang="ru-RU" sz="2000">
                <a:solidFill>
                  <a:schemeClr val="tx2"/>
                </a:solidFill>
              </a:rPr>
              <a:t>2</a:t>
            </a:r>
            <a:r>
              <a:rPr lang="ru-RU" altLang="ru-RU" sz="2000">
                <a:solidFill>
                  <a:schemeClr val="tx2"/>
                </a:solidFill>
              </a:rPr>
              <a:t>0</a:t>
            </a:r>
          </a:p>
          <a:p>
            <a:pPr algn="ctr" eaLnBrk="1" hangingPunct="1">
              <a:lnSpc>
                <a:spcPct val="80000"/>
              </a:lnSpc>
            </a:pPr>
            <a:endParaRPr lang="ru-RU" altLang="ru-RU" sz="2000">
              <a:solidFill>
                <a:schemeClr val="tx2"/>
              </a:solidFill>
            </a:endParaRPr>
          </a:p>
        </p:txBody>
      </p:sp>
      <p:pic>
        <p:nvPicPr>
          <p:cNvPr id="4110" name="Рисунок 32"/>
          <p:cNvPicPr>
            <a:picLocks noChangeAspect="1"/>
          </p:cNvPicPr>
          <p:nvPr/>
        </p:nvPicPr>
        <p:blipFill>
          <a:blip r:embed="rId8" cstate="print">
            <a:grayscl/>
            <a:biLevel thresh="50000"/>
          </a:blip>
          <a:srcRect/>
          <a:stretch>
            <a:fillRect/>
          </a:stretch>
        </p:blipFill>
        <p:spPr bwMode="auto">
          <a:xfrm rot="-1437438">
            <a:off x="4972050" y="5278438"/>
            <a:ext cx="63182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1" name="Рисунок 35"/>
          <p:cNvPicPr>
            <a:picLocks noChangeAspect="1"/>
          </p:cNvPicPr>
          <p:nvPr/>
        </p:nvPicPr>
        <p:blipFill>
          <a:blip r:embed="rId9" cstate="print">
            <a:grayscl/>
            <a:biLevel thresh="50000"/>
          </a:blip>
          <a:srcRect/>
          <a:stretch>
            <a:fillRect/>
          </a:stretch>
        </p:blipFill>
        <p:spPr bwMode="auto">
          <a:xfrm rot="644801">
            <a:off x="5546725" y="5375275"/>
            <a:ext cx="1050925" cy="735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2" name="Рисунок 79"/>
          <p:cNvPicPr>
            <a:picLocks noChangeAspect="1"/>
          </p:cNvPicPr>
          <p:nvPr/>
        </p:nvPicPr>
        <p:blipFill>
          <a:blip r:embed="rId10" cstate="print"/>
          <a:srcRect t="18806" r="65501" b="13676"/>
          <a:stretch>
            <a:fillRect/>
          </a:stretch>
        </p:blipFill>
        <p:spPr bwMode="auto">
          <a:xfrm rot="-648887">
            <a:off x="5097463" y="5794375"/>
            <a:ext cx="274637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Скругленный прямоугольник 32"/>
          <p:cNvSpPr/>
          <p:nvPr/>
        </p:nvSpPr>
        <p:spPr>
          <a:xfrm>
            <a:off x="6770688" y="5291138"/>
            <a:ext cx="1641475" cy="217487"/>
          </a:xfrm>
          <a:prstGeom prst="round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dirty="0">
                <a:solidFill>
                  <a:schemeClr val="bg1">
                    <a:lumMod val="50000"/>
                  </a:schemeClr>
                </a:solidFill>
              </a:rPr>
              <a:t>ИНФОРМАЦИОННАЯ БАЗА ПФР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2268538" y="5480050"/>
            <a:ext cx="1949450" cy="1173163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4115" name="Номер слайда 1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FAF5BBC-85CE-4E33-9F92-46FE0B09F72B}" type="slidenum">
              <a:rPr lang="ru-RU" altLang="ru-RU"/>
              <a:pPr/>
              <a:t>5</a:t>
            </a:fld>
            <a:endParaRPr lang="ru-RU" altLang="ru-RU"/>
          </a:p>
        </p:txBody>
      </p:sp>
      <p:sp>
        <p:nvSpPr>
          <p:cNvPr id="4116" name="Заголовок 1"/>
          <p:cNvSpPr>
            <a:spLocks/>
          </p:cNvSpPr>
          <p:nvPr/>
        </p:nvSpPr>
        <p:spPr bwMode="auto">
          <a:xfrm>
            <a:off x="350838" y="788988"/>
            <a:ext cx="8545512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lnSpc>
                <a:spcPct val="80000"/>
              </a:lnSpc>
            </a:pPr>
            <a:endParaRPr lang="ru-RU" altLang="ru-RU" sz="200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Объект 2"/>
          <p:cNvSpPr>
            <a:spLocks noGrp="1"/>
          </p:cNvSpPr>
          <p:nvPr>
            <p:ph idx="1"/>
          </p:nvPr>
        </p:nvSpPr>
        <p:spPr>
          <a:xfrm>
            <a:off x="457200" y="620688"/>
            <a:ext cx="8362950" cy="5505475"/>
          </a:xfrm>
        </p:spPr>
        <p:txBody>
          <a:bodyPr/>
          <a:lstStyle/>
          <a:p>
            <a:pPr algn="just">
              <a:buFont typeface="Wingdings" panose="05000000000000000000" pitchFamily="2" charset="2"/>
              <a:buChar char="ü"/>
              <a:defRPr/>
            </a:pPr>
            <a:r>
              <a:rPr lang="ru-RU" altLang="ru-RU" sz="2400" dirty="0" smtClean="0">
                <a:solidFill>
                  <a:schemeClr val="tx2"/>
                </a:solidFill>
              </a:rPr>
              <a:t>«Электронная трудовая книжка» – это база данных о всей трудовой деятельности гражданина, формируется путем передачи работодателем данных в Пенсионный фонд России по установленной форме и в определенные сроки.</a:t>
            </a:r>
          </a:p>
          <a:p>
            <a:pPr algn="just">
              <a:buFont typeface="Wingdings" panose="05000000000000000000" pitchFamily="2" charset="2"/>
              <a:buChar char="ü"/>
              <a:defRPr/>
            </a:pPr>
            <a:r>
              <a:rPr lang="ru-RU" altLang="ru-RU" sz="2400" dirty="0" smtClean="0">
                <a:solidFill>
                  <a:schemeClr val="tx2"/>
                </a:solidFill>
              </a:rPr>
              <a:t>Работодатель формирует сведения о трудовой деятельности работника за период его работы у данного работодателя в электронном виде </a:t>
            </a:r>
            <a:r>
              <a:rPr lang="ru-RU" altLang="ru-RU" sz="2400" b="1" dirty="0" smtClean="0">
                <a:solidFill>
                  <a:schemeClr val="tx2"/>
                </a:solidFill>
              </a:rPr>
              <a:t>с использованием своих информационных систем (программно-технических средств) и в установленном им порядке.</a:t>
            </a:r>
          </a:p>
          <a:p>
            <a:pPr algn="just">
              <a:buFont typeface="Wingdings" panose="05000000000000000000" pitchFamily="2" charset="2"/>
              <a:buChar char="ü"/>
              <a:defRPr/>
            </a:pPr>
            <a:r>
              <a:rPr lang="ru-RU" altLang="ru-RU" sz="2400" dirty="0" smtClean="0">
                <a:solidFill>
                  <a:schemeClr val="tx2"/>
                </a:solidFill>
              </a:rPr>
              <a:t>С 2020 года для работников, впервые поступающих на работу, предполагается вести «трудовые книжки» только в электронном виде. Предлагается не устанавливать  для  тех кто  имеет трудовую книжку на бумажном носителе срока  прекращения их действия до окончания трудовой деятельности работников</a:t>
            </a:r>
          </a:p>
        </p:txBody>
      </p:sp>
      <p:sp>
        <p:nvSpPr>
          <p:cNvPr id="5123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1F2B106-6A51-45D5-9B3C-2989B1FE846C}" type="slidenum">
              <a:rPr lang="ru-RU" altLang="ru-RU"/>
              <a:pPr/>
              <a:t>6</a:t>
            </a:fld>
            <a:endParaRPr lang="ru-RU" altLang="ru-RU"/>
          </a:p>
        </p:txBody>
      </p:sp>
      <p:sp>
        <p:nvSpPr>
          <p:cNvPr id="5124" name="Заголовок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777875"/>
          </a:xfrm>
          <a:noFill/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altLang="ru-RU" sz="2000" b="1" dirty="0" smtClean="0">
                <a:solidFill>
                  <a:schemeClr val="tx2"/>
                </a:solidFill>
                <a:latin typeface="Arial" charset="0"/>
              </a:rPr>
              <a:t>«ЭЛЕКТРОННАЯ ТРУДОВАЯ КНИЖКА»</a:t>
            </a:r>
            <a:r>
              <a:rPr lang="ru-RU" altLang="ru-RU" sz="2000" b="1" dirty="0" smtClean="0">
                <a:solidFill>
                  <a:schemeClr val="tx2"/>
                </a:solidFill>
              </a:rPr>
              <a:t>  </a:t>
            </a:r>
            <a:r>
              <a:rPr lang="ru-RU" altLang="ru-RU" sz="2400" b="1" dirty="0" smtClean="0">
                <a:solidFill>
                  <a:schemeClr val="tx2"/>
                </a:solidFill>
              </a:rPr>
              <a:t>- основные подходы</a:t>
            </a:r>
            <a:r>
              <a:rPr lang="ru-RU" altLang="ru-RU" sz="2000" b="1" dirty="0" smtClean="0">
                <a:solidFill>
                  <a:schemeClr val="tx2"/>
                </a:solidFill>
              </a:rPr>
              <a:t/>
            </a:r>
            <a:br>
              <a:rPr lang="ru-RU" altLang="ru-RU" sz="2000" b="1" dirty="0" smtClean="0">
                <a:solidFill>
                  <a:schemeClr val="tx2"/>
                </a:solidFill>
              </a:rPr>
            </a:br>
            <a:endParaRPr lang="ru-RU" altLang="ru-RU" sz="2000" b="1" dirty="0" smtClean="0">
              <a:solidFill>
                <a:schemeClr val="tx2"/>
              </a:solidFill>
              <a:latin typeface="Arial" charset="0"/>
            </a:endParaRPr>
          </a:p>
        </p:txBody>
      </p:sp>
      <p:pic>
        <p:nvPicPr>
          <p:cNvPr id="5125" name="Picture 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2663" y="1588"/>
            <a:ext cx="1428750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111625"/>
            <a:ext cx="7931150" cy="2224088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  <a:defRPr/>
            </a:pPr>
            <a:endParaRPr lang="ru-RU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ru-RU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Возникающие  обязанности  РАБОТОДАТЕЛЯ: 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ru-RU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Tx/>
              <a:buChar char="-"/>
              <a:defRPr/>
            </a:pPr>
            <a:r>
              <a:rPr lang="ru-RU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предоставление дополнительной отчетности в ПФР;</a:t>
            </a:r>
          </a:p>
          <a:p>
            <a:pPr>
              <a:buFontTx/>
              <a:buChar char="-"/>
              <a:defRPr/>
            </a:pPr>
            <a:endParaRPr lang="ru-RU" sz="1400" dirty="0"/>
          </a:p>
        </p:txBody>
      </p:sp>
      <p:sp>
        <p:nvSpPr>
          <p:cNvPr id="6147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B8B3923-2A62-48AC-A50A-BAF7047A3FD1}" type="slidenum">
              <a:rPr lang="ru-RU" altLang="ru-RU"/>
              <a:pPr/>
              <a:t>7</a:t>
            </a:fld>
            <a:endParaRPr lang="ru-RU" altLang="ru-RU"/>
          </a:p>
        </p:txBody>
      </p:sp>
      <p:pic>
        <p:nvPicPr>
          <p:cNvPr id="6148" name="Picture 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2663" y="1588"/>
            <a:ext cx="1428750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9" name="Заголовок 1"/>
          <p:cNvSpPr>
            <a:spLocks noGrp="1"/>
          </p:cNvSpPr>
          <p:nvPr>
            <p:ph type="title"/>
          </p:nvPr>
        </p:nvSpPr>
        <p:spPr>
          <a:xfrm>
            <a:off x="457200" y="128588"/>
            <a:ext cx="8229600" cy="636587"/>
          </a:xfrm>
          <a:noFill/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altLang="ru-RU" sz="2000" b="1" smtClean="0">
                <a:solidFill>
                  <a:schemeClr val="tx2"/>
                </a:solidFill>
                <a:latin typeface="Arial" charset="0"/>
              </a:rPr>
              <a:t> «ЭЛЕКТРОННАЯ ТРУДОВАЯ КНИЖКА»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31800" y="954088"/>
            <a:ext cx="8255000" cy="39087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ПРЕИМУЩЕСТВА:</a:t>
            </a:r>
          </a:p>
          <a:p>
            <a:pPr algn="ctr">
              <a:defRPr/>
            </a:pPr>
            <a:endParaRPr lang="ru-RU" sz="1600" b="1" u="sng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 algn="just">
              <a:buFont typeface="Wingdings" panose="05000000000000000000" pitchFamily="2" charset="2"/>
              <a:buChar char="Ø"/>
              <a:defRPr/>
            </a:pP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сохранность персональных данных; </a:t>
            </a:r>
          </a:p>
          <a:p>
            <a:pPr marL="171450" indent="-171450" algn="just">
              <a:buFont typeface="Wingdings" panose="05000000000000000000" pitchFamily="2" charset="2"/>
              <a:buChar char="Ø"/>
              <a:defRPr/>
            </a:pP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сведения о трудовой деятельности, полученные из информационной системы, имеют юридическую силу;  </a:t>
            </a:r>
          </a:p>
          <a:p>
            <a:pPr marL="171450" indent="-171450" algn="just">
              <a:buFont typeface="Wingdings" panose="05000000000000000000" pitchFamily="2" charset="2"/>
              <a:buChar char="Ø"/>
              <a:defRPr/>
            </a:pP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снижение издержек работодателя и работника при трудоустройстве за счет удобства и скорости получения информации;</a:t>
            </a:r>
          </a:p>
          <a:p>
            <a:pPr marL="171450" indent="-171450" algn="just">
              <a:buFont typeface="Wingdings" panose="05000000000000000000" pitchFamily="2" charset="2"/>
              <a:buChar char="Ø"/>
              <a:defRPr/>
            </a:pP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дополнительные возможности трудоустройства для удаленных работников за счет простоты взаимодействия с кадровой службой работодателя;</a:t>
            </a:r>
          </a:p>
          <a:p>
            <a:pPr marL="171450" indent="-171450" algn="just">
              <a:buFont typeface="Wingdings" panose="05000000000000000000" pitchFamily="2" charset="2"/>
              <a:buChar char="Ø"/>
              <a:defRPr/>
            </a:pP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возможность получить заверенную копию документа на бумаге в электронном кабинете, либо при обращении в ПФР, а также предоставить возможность доступа работодателю в базу ПФР.</a:t>
            </a:r>
          </a:p>
          <a:p>
            <a:pPr marL="171450" indent="-171450">
              <a:buFont typeface="Wingdings" panose="05000000000000000000" pitchFamily="2" charset="2"/>
              <a:buChar char="Ø"/>
              <a:defRPr/>
            </a:pPr>
            <a:endParaRPr lang="ru-RU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Объект 2"/>
          <p:cNvSpPr>
            <a:spLocks noGrp="1"/>
          </p:cNvSpPr>
          <p:nvPr>
            <p:ph idx="1"/>
          </p:nvPr>
        </p:nvSpPr>
        <p:spPr>
          <a:xfrm>
            <a:off x="457200" y="893763"/>
            <a:ext cx="8229600" cy="5630862"/>
          </a:xfrm>
        </p:spPr>
        <p:txBody>
          <a:bodyPr/>
          <a:lstStyle/>
          <a:p>
            <a:pPr marL="0" indent="0" algn="ctr">
              <a:buFont typeface="Arial" charset="0"/>
              <a:buNone/>
            </a:pPr>
            <a:endParaRPr lang="ru-RU" altLang="ru-RU" sz="1400" smtClean="0">
              <a:solidFill>
                <a:schemeClr val="tx2"/>
              </a:solidFill>
            </a:endParaRPr>
          </a:p>
        </p:txBody>
      </p:sp>
      <p:sp>
        <p:nvSpPr>
          <p:cNvPr id="8195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A33AD73-1630-48D0-A660-D011C6C9487D}" type="slidenum">
              <a:rPr lang="ru-RU" altLang="ru-RU"/>
              <a:pPr/>
              <a:t>8</a:t>
            </a:fld>
            <a:endParaRPr lang="ru-RU" altLang="ru-RU"/>
          </a:p>
        </p:txBody>
      </p:sp>
      <p:sp>
        <p:nvSpPr>
          <p:cNvPr id="10244" name="Заголовок 1"/>
          <p:cNvSpPr>
            <a:spLocks noGrp="1"/>
          </p:cNvSpPr>
          <p:nvPr>
            <p:ph type="title"/>
          </p:nvPr>
        </p:nvSpPr>
        <p:spPr>
          <a:xfrm>
            <a:off x="457200" y="865188"/>
            <a:ext cx="8229600" cy="3355975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  <a:defRPr/>
            </a:pPr>
            <a:r>
              <a:rPr lang="ru-RU" altLang="ru-RU" sz="2800" dirty="0" smtClean="0">
                <a:solidFill>
                  <a:schemeClr val="tx2"/>
                </a:solidFill>
                <a:latin typeface="+mn-lt"/>
              </a:rPr>
              <a:t>Обсуждение всех проектов  нормативных документов/концепций по вопросам трудового законодательства   будет проходить на Российской трехсторонней комиссии по регулированию социально-трудовых отношений</a:t>
            </a:r>
          </a:p>
        </p:txBody>
      </p:sp>
      <p:pic>
        <p:nvPicPr>
          <p:cNvPr id="8197" name="Picture 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2663" y="1588"/>
            <a:ext cx="1428750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C000"/>
        </a:solidFill>
        <a:ln>
          <a:noFill/>
        </a:ln>
      </a:spPr>
      <a:bodyPr anchor="ctr"/>
      <a:lstStyle>
        <a:defPPr algn="ctr" fontAlgn="auto">
          <a:spcBef>
            <a:spcPts val="0"/>
          </a:spcBef>
          <a:spcAft>
            <a:spcPts val="0"/>
          </a:spcAft>
          <a:defRPr sz="1400" b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10853</TotalTime>
  <Words>615</Words>
  <Application>Microsoft Office PowerPoint</Application>
  <PresentationFormat>Экран (4:3)</PresentationFormat>
  <Paragraphs>63</Paragraphs>
  <Slides>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Особенности оформления трудовых отношений в цифровой экономике    25 января 2018 год               </vt:lpstr>
      <vt:lpstr>План разработки нормативно-правовых актов</vt:lpstr>
      <vt:lpstr>Организация работы совместно  с работодателями и профсоюзами</vt:lpstr>
      <vt:lpstr>Основные  принципы при разработке проектов</vt:lpstr>
      <vt:lpstr>Презентация PowerPoint</vt:lpstr>
      <vt:lpstr>«ЭЛЕКТРОННАЯ ТРУДОВАЯ КНИЖКА»  - основные подходы </vt:lpstr>
      <vt:lpstr> «ЭЛЕКТРОННАЯ ТРУДОВАЯ КНИЖКА»</vt:lpstr>
      <vt:lpstr>Обсуждение всех проектов  нормативных документов/концепций по вопросам трудового законодательства   будет проходить на Российской трехсторонней комиссии по регулированию социально-трудовых отношений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RahmatulinVD</dc:creator>
  <cp:lastModifiedBy>user1</cp:lastModifiedBy>
  <cp:revision>1152</cp:revision>
  <cp:lastPrinted>2017-09-29T14:26:35Z</cp:lastPrinted>
  <dcterms:created xsi:type="dcterms:W3CDTF">2012-09-14T15:26:24Z</dcterms:created>
  <dcterms:modified xsi:type="dcterms:W3CDTF">2018-01-26T07:32:16Z</dcterms:modified>
</cp:coreProperties>
</file>